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5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gif>
</file>

<file path=ppt/media/image3.png>
</file>

<file path=ppt/media/image4.jpg>
</file>

<file path=ppt/media/image5.png>
</file>

<file path=ppt/media/image6.png>
</file>

<file path=ppt/media/image7.png>
</file>

<file path=ppt/media/image8.gif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5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2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11/18/2021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101computing.net/london-bus-timetable/" TargetMode="External"/><Relationship Id="rId4" Type="http://schemas.openxmlformats.org/officeDocument/2006/relationships/hyperlink" Target="https://ifpsprincipal.wordpress.com/2019/01/11/bus-153-delayed-approximately-45-minute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Realizable Accessibility</a:t>
            </a:r>
            <a:br>
              <a:rPr lang="en-US" dirty="0"/>
            </a:br>
            <a:r>
              <a:rPr lang="en-US" sz="4400" dirty="0"/>
              <a:t>Reevaluating the Reliability of Public Transit Accessibility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34727"/>
            <a:ext cx="9144000" cy="1655762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3200" dirty="0"/>
              <a:t>Luyu Liu (liu.6544@osu.edu)</a:t>
            </a:r>
          </a:p>
          <a:p>
            <a:r>
              <a:rPr lang="en-US" sz="3200" dirty="0"/>
              <a:t>2021/11/17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9F3EB966-401B-450D-9144-B65365020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320800"/>
            <a:ext cx="5029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31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064A-81B4-467C-B69A-4CF25DCB0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3444-A8D9-4ABC-BB5B-E3A5D6C1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2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Accessibility is your ability to reach different places</a:t>
            </a:r>
          </a:p>
          <a:p>
            <a:r>
              <a:rPr lang="en-US" dirty="0"/>
              <a:t>Example: How far can you go in 30 minutes?</a:t>
            </a:r>
          </a:p>
          <a:p>
            <a:r>
              <a:rPr lang="en-US" dirty="0"/>
              <a:t>Example: How many jobs you can commute to by bus?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Accessibility is your freedom to move, which public transit usually </a:t>
            </a:r>
            <a:r>
              <a:rPr lang="en-US" dirty="0"/>
              <a:t>lacks</a:t>
            </a:r>
            <a:endParaRPr lang="en-US" sz="2800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9BA185E-0944-439B-897C-97F1913C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145" y="575199"/>
            <a:ext cx="5707602" cy="570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2B1C-7366-44CA-B664-44212C3A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fail transit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E2CDB-0F1D-4D9B-A06A-32B126B40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6239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In short, we do not measure it right: it is not reliable</a:t>
            </a:r>
          </a:p>
          <a:p>
            <a:r>
              <a:rPr lang="en-US" sz="3600" dirty="0"/>
              <a:t>Traditional studies used scheduled data</a:t>
            </a:r>
          </a:p>
          <a:p>
            <a:pPr lvl="1"/>
            <a:r>
              <a:rPr lang="en-US" sz="3200" dirty="0"/>
              <a:t>Scheduled data is not reality</a:t>
            </a:r>
          </a:p>
          <a:p>
            <a:pPr lvl="1"/>
            <a:r>
              <a:rPr lang="en-US" sz="3200" dirty="0"/>
              <a:t>Delay or early arrival can happen (a lot!)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9DA9B93-79FF-4FA8-A0EF-348FD4B9B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28" b="17119"/>
          <a:stretch/>
        </p:blipFill>
        <p:spPr>
          <a:xfrm>
            <a:off x="7850206" y="1597519"/>
            <a:ext cx="3697979" cy="2403775"/>
          </a:xfrm>
          <a:prstGeom prst="rect">
            <a:avLst/>
          </a:prstGeom>
        </p:spPr>
      </p:pic>
      <p:pic>
        <p:nvPicPr>
          <p:cNvPr id="8" name="Picture 7" descr="A sign on the side of a road&#10;&#10;Description automatically generated with medium confidence">
            <a:extLst>
              <a:ext uri="{FF2B5EF4-FFF2-40B4-BE49-F238E27FC236}">
                <a16:creationId xmlns:a16="http://schemas.microsoft.com/office/drawing/2014/main" id="{F2BE923C-5556-4747-9A7D-CF63248B60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0"/>
          <a:stretch/>
        </p:blipFill>
        <p:spPr>
          <a:xfrm>
            <a:off x="7850206" y="4276943"/>
            <a:ext cx="3697979" cy="2403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AF43BF-0BD3-4986-8DB0-0D75EC843679}"/>
              </a:ext>
            </a:extLst>
          </p:cNvPr>
          <p:cNvSpPr txBox="1"/>
          <p:nvPr/>
        </p:nvSpPr>
        <p:spPr>
          <a:xfrm>
            <a:off x="920621" y="6437621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Source</a:t>
            </a:r>
            <a:r>
              <a:rPr lang="en-US" dirty="0"/>
              <a:t>  </a:t>
            </a:r>
            <a:r>
              <a:rPr lang="en-US" dirty="0" err="1">
                <a:hlinkClick r:id="rId5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6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AE8F-54AA-4F10-A13C-B08308B7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just measure with the actual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AAF19-BBFC-405A-95DE-8E9670C1F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don’t we just change the </a:t>
            </a:r>
            <a:r>
              <a:rPr lang="en-US" strike="sngStrike" dirty="0"/>
              <a:t>scheduled time </a:t>
            </a:r>
            <a:r>
              <a:rPr lang="en-US" dirty="0"/>
              <a:t>to the </a:t>
            </a:r>
            <a:r>
              <a:rPr lang="en-US" b="1" dirty="0"/>
              <a:t>actual real-time time</a:t>
            </a:r>
            <a:r>
              <a:rPr lang="en-US" dirty="0"/>
              <a:t>?</a:t>
            </a:r>
          </a:p>
          <a:p>
            <a:r>
              <a:rPr lang="en-US" dirty="0"/>
              <a:t>Yes, people did:</a:t>
            </a:r>
          </a:p>
          <a:p>
            <a:pPr lvl="1"/>
            <a:r>
              <a:rPr lang="en-US" dirty="0"/>
              <a:t>Wessel, Allen, Farber (2017) and Wessel and Farber (2019) </a:t>
            </a:r>
            <a:r>
              <a:rPr lang="en-US" b="1" dirty="0"/>
              <a:t>retrospectively </a:t>
            </a:r>
            <a:r>
              <a:rPr lang="en-US" dirty="0"/>
              <a:t>calculate the real-time accessibility</a:t>
            </a:r>
          </a:p>
          <a:p>
            <a:pPr lvl="1"/>
            <a:r>
              <a:rPr lang="en-US" dirty="0"/>
              <a:t>They found that the </a:t>
            </a:r>
            <a:r>
              <a:rPr lang="en-US" b="1" dirty="0"/>
              <a:t>retrospective real-time accessibility </a:t>
            </a:r>
            <a:r>
              <a:rPr lang="en-US" dirty="0"/>
              <a:t>are significantly different from the </a:t>
            </a:r>
            <a:r>
              <a:rPr lang="en-US" b="1" dirty="0"/>
              <a:t>scheduled accessibility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Is it the end of the discussion?</a:t>
            </a:r>
          </a:p>
        </p:txBody>
      </p:sp>
    </p:spTree>
    <p:extLst>
      <p:ext uri="{BB962C8B-B14F-4D97-AF65-F5344CB8AC3E}">
        <p14:creationId xmlns:p14="http://schemas.microsoft.com/office/powerpoint/2010/main" val="2209236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B8A6-DB93-4636-A9D8-24F8F622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16151" cy="1325563"/>
          </a:xfrm>
        </p:spPr>
        <p:txBody>
          <a:bodyPr/>
          <a:lstStyle/>
          <a:p>
            <a:r>
              <a:rPr lang="en-US" dirty="0"/>
              <a:t>But can you actually do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249B-DC4A-4A5A-9DFA-73F9EF712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1465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Short answer: you cannot. Because you must predict the future.</a:t>
            </a:r>
          </a:p>
          <a:p>
            <a:endParaRPr lang="en-US" dirty="0"/>
          </a:p>
          <a:p>
            <a:r>
              <a:rPr lang="en-US" dirty="0"/>
              <a:t>No one can tell buses’ actual arrival time before taking the bus</a:t>
            </a:r>
          </a:p>
          <a:p>
            <a:r>
              <a:rPr lang="en-US" dirty="0"/>
              <a:t>Transfer is possible retrospectively, but normal people cannot foresee it</a:t>
            </a:r>
          </a:p>
          <a:p>
            <a:r>
              <a:rPr lang="en-US" dirty="0"/>
              <a:t>What you planned can be different from what you take</a:t>
            </a:r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17FBBB3C-ED82-486A-B11A-4B916FCE90A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4231"/>
          <a:stretch/>
        </p:blipFill>
        <p:spPr>
          <a:xfrm>
            <a:off x="6096000" y="36922"/>
            <a:ext cx="5972836" cy="333102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85DC76-94B2-4FEA-834C-F6B953BDCD51}"/>
              </a:ext>
            </a:extLst>
          </p:cNvPr>
          <p:cNvSpPr txBox="1"/>
          <p:nvPr/>
        </p:nvSpPr>
        <p:spPr>
          <a:xfrm>
            <a:off x="8192277" y="2188028"/>
            <a:ext cx="37571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 predict that bus will be delayed for 2 minutes, just enough for me to catch it, so this transfer is possible</a:t>
            </a:r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9CFE6453-11A9-48C4-AB63-6DAF701D725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449"/>
          <a:stretch/>
        </p:blipFill>
        <p:spPr>
          <a:xfrm>
            <a:off x="5951125" y="3269979"/>
            <a:ext cx="5998278" cy="255232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9A8F3C06-3AEA-464F-9ACC-4C080B3228C8}"/>
              </a:ext>
            </a:extLst>
          </p:cNvPr>
          <p:cNvSpPr txBox="1"/>
          <p:nvPr/>
        </p:nvSpPr>
        <p:spPr>
          <a:xfrm>
            <a:off x="8192277" y="5421085"/>
            <a:ext cx="38765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schedule says I won’t make it to the bus, so I better choose another route despite there is a slim chance that bus may be delayed</a:t>
            </a:r>
          </a:p>
        </p:txBody>
      </p:sp>
    </p:spTree>
    <p:extLst>
      <p:ext uri="{BB962C8B-B14F-4D97-AF65-F5344CB8AC3E}">
        <p14:creationId xmlns:p14="http://schemas.microsoft.com/office/powerpoint/2010/main" val="408288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4883-49B7-4A8A-98C2-3B6ADD7B7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18" y="365125"/>
            <a:ext cx="4405604" cy="1325563"/>
          </a:xfrm>
        </p:spPr>
        <p:txBody>
          <a:bodyPr>
            <a:normAutofit/>
          </a:bodyPr>
          <a:lstStyle/>
          <a:p>
            <a:r>
              <a:rPr lang="en-US" dirty="0"/>
              <a:t>Realizable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3FB6-CC3A-4946-A2CE-78B740953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718" y="1690688"/>
            <a:ext cx="5278514" cy="5031525"/>
          </a:xfrm>
        </p:spPr>
        <p:txBody>
          <a:bodyPr>
            <a:normAutofit/>
          </a:bodyPr>
          <a:lstStyle/>
          <a:p>
            <a:r>
              <a:rPr lang="en-US" dirty="0"/>
              <a:t>It is two-step.</a:t>
            </a:r>
          </a:p>
          <a:p>
            <a:pPr lvl="1"/>
            <a:r>
              <a:rPr lang="en-US" dirty="0"/>
              <a:t>First plan with scheduled times, which are available beforehand.</a:t>
            </a:r>
          </a:p>
          <a:p>
            <a:pPr lvl="1"/>
            <a:r>
              <a:rPr lang="en-US" dirty="0"/>
              <a:t>Then implement with actual times.</a:t>
            </a:r>
          </a:p>
          <a:p>
            <a:pPr lvl="1"/>
            <a:r>
              <a:rPr lang="en-US" dirty="0"/>
              <a:t>Just like what human does.</a:t>
            </a:r>
          </a:p>
          <a:p>
            <a:r>
              <a:rPr lang="en-US" dirty="0"/>
              <a:t>It is more conservative.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Realizable accessibility </a:t>
            </a:r>
            <a:r>
              <a:rPr lang="en-US" dirty="0"/>
              <a:t>has smallest reachable area in 30 minutes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03826-C30B-4A2F-9E0C-4005006B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9" t="50000"/>
          <a:stretch/>
        </p:blipFill>
        <p:spPr bwMode="auto">
          <a:xfrm>
            <a:off x="5679232" y="206807"/>
            <a:ext cx="6512768" cy="658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97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How unreliable public transit can be?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D78DEEB-D226-488D-B3D5-645A046AC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8385"/>
            <a:ext cx="5981230" cy="598123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Unreliability</a:t>
            </a:r>
            <a:r>
              <a:rPr lang="en-US" dirty="0"/>
              <a:t>: the difference between realizable and scheduled accessibility</a:t>
            </a:r>
          </a:p>
          <a:p>
            <a:endParaRPr lang="en-US" dirty="0"/>
          </a:p>
          <a:p>
            <a:r>
              <a:rPr lang="en-US" dirty="0"/>
              <a:t>It is the </a:t>
            </a:r>
            <a:r>
              <a:rPr lang="en-US" i="1" dirty="0"/>
              <a:t>degree of broken promise</a:t>
            </a:r>
          </a:p>
          <a:p>
            <a:r>
              <a:rPr lang="en-US" dirty="0"/>
              <a:t>Example: 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B3AE-9D59-468C-B1A8-9A3C8455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2625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unreliability change?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6CD1D76-8481-418E-8030-EB0AD01A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8E8E6-9C5B-46A1-9609-D2F7DB68B970}"/>
              </a:ext>
            </a:extLst>
          </p:cNvPr>
          <p:cNvSpPr txBox="1">
            <a:spLocks/>
          </p:cNvSpPr>
          <p:nvPr/>
        </p:nvSpPr>
        <p:spPr>
          <a:xfrm>
            <a:off x="542791" y="1871757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point is a people trying to reach as far as possible</a:t>
            </a:r>
          </a:p>
          <a:p>
            <a:r>
              <a:rPr lang="en-US" dirty="0"/>
              <a:t>Color show unreliability</a:t>
            </a:r>
          </a:p>
          <a:p>
            <a:r>
              <a:rPr lang="en-US" dirty="0"/>
              <a:t>Unreliability start from city center, spread to the suburban</a:t>
            </a:r>
          </a:p>
          <a:p>
            <a:r>
              <a:rPr lang="en-US" dirty="0"/>
              <a:t>For more practical time budget (15 – 30 minutes), accessibility in the city center is much more unreliable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13CB5-67E9-4E15-AFAC-F2CD9BB677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85534" r="91070" b="525"/>
          <a:stretch/>
        </p:blipFill>
        <p:spPr bwMode="auto">
          <a:xfrm>
            <a:off x="5584054" y="4813316"/>
            <a:ext cx="1133639" cy="1972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3826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C8CD03-BA25-42F7-99C6-D1B81367D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D60A2E-BA00-4343-AD9D-2E1412B4C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We overestimate people’s ability to use transit</a:t>
            </a:r>
          </a:p>
          <a:p>
            <a:r>
              <a:rPr lang="en-US" dirty="0"/>
              <a:t>We should be more conservative when planning transit systems</a:t>
            </a:r>
          </a:p>
          <a:p>
            <a:r>
              <a:rPr lang="en-US" dirty="0"/>
              <a:t>Transit systems should be more about human, less about system</a:t>
            </a:r>
          </a:p>
          <a:p>
            <a:pPr lvl="1"/>
            <a:r>
              <a:rPr lang="en-US" dirty="0"/>
              <a:t>People design/study public transit should use public transit</a:t>
            </a:r>
          </a:p>
        </p:txBody>
      </p:sp>
    </p:spTree>
    <p:extLst>
      <p:ext uri="{BB962C8B-B14F-4D97-AF65-F5344CB8AC3E}">
        <p14:creationId xmlns:p14="http://schemas.microsoft.com/office/powerpoint/2010/main" val="26662720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1045</TotalTime>
  <Words>467</Words>
  <Application>Microsoft Office PowerPoint</Application>
  <PresentationFormat>Widescreen</PresentationFormat>
  <Paragraphs>55</Paragraphs>
  <Slides>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Realizable Accessibility Reevaluating the Reliability of Public Transit Accessibility </vt:lpstr>
      <vt:lpstr>What is accessibility?</vt:lpstr>
      <vt:lpstr>Why do we fail transit accessibility?</vt:lpstr>
      <vt:lpstr>So just measure with the actual time!</vt:lpstr>
      <vt:lpstr>But can you actually do it?</vt:lpstr>
      <vt:lpstr>Realizable accessibility</vt:lpstr>
      <vt:lpstr>How unreliable public transit can be?</vt:lpstr>
      <vt:lpstr>How does unreliability change?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Luyu Liu</cp:lastModifiedBy>
  <cp:revision>17</cp:revision>
  <dcterms:created xsi:type="dcterms:W3CDTF">2021-11-12T20:34:47Z</dcterms:created>
  <dcterms:modified xsi:type="dcterms:W3CDTF">2021-11-18T17:01:17Z</dcterms:modified>
</cp:coreProperties>
</file>

<file path=docProps/thumbnail.jpeg>
</file>